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Bold" panose="020B0604020202020204" charset="0"/>
      <p:regular r:id="rId19"/>
    </p:embeddedFont>
    <p:embeddedFont>
      <p:font typeface="DM Sans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22" autoAdjust="0"/>
  </p:normalViewPr>
  <p:slideViewPr>
    <p:cSldViewPr>
      <p:cViewPr varScale="1">
        <p:scale>
          <a:sx n="41" d="100"/>
          <a:sy n="41" d="100"/>
        </p:scale>
        <p:origin x="83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BBCBCD"/>
            </a:solidFill>
          </p:spPr>
          <p:txBody>
            <a:bodyPr/>
            <a:lstStyle/>
            <a:p>
              <a:endParaRPr lang="en-IN" dirty="0"/>
            </a:p>
          </p:txBody>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81200" y="5436105"/>
            <a:ext cx="3462302" cy="4946145"/>
          </a:xfrm>
          <a:custGeom>
            <a:avLst/>
            <a:gdLst/>
            <a:ahLst/>
            <a:cxnLst/>
            <a:rect l="l" t="t" r="r" b="b"/>
            <a:pathLst>
              <a:path w="3462302" h="4946145">
                <a:moveTo>
                  <a:pt x="0" y="0"/>
                </a:moveTo>
                <a:lnTo>
                  <a:pt x="3462302" y="0"/>
                </a:lnTo>
                <a:lnTo>
                  <a:pt x="3462302" y="4946145"/>
                </a:lnTo>
                <a:lnTo>
                  <a:pt x="0" y="4946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205987" y="6345320"/>
            <a:ext cx="2655573" cy="2655573"/>
          </a:xfrm>
          <a:custGeom>
            <a:avLst/>
            <a:gdLst/>
            <a:ahLst/>
            <a:cxnLst/>
            <a:rect l="l" t="t" r="r" b="b"/>
            <a:pathLst>
              <a:path w="2655573" h="2655573">
                <a:moveTo>
                  <a:pt x="0" y="0"/>
                </a:moveTo>
                <a:lnTo>
                  <a:pt x="2655573" y="0"/>
                </a:lnTo>
                <a:lnTo>
                  <a:pt x="2655573" y="2655572"/>
                </a:lnTo>
                <a:lnTo>
                  <a:pt x="0" y="26555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413910" y="1225728"/>
            <a:ext cx="1466051" cy="1415406"/>
          </a:xfrm>
          <a:custGeom>
            <a:avLst/>
            <a:gdLst/>
            <a:ahLst/>
            <a:cxnLst/>
            <a:rect l="l" t="t" r="r" b="b"/>
            <a:pathLst>
              <a:path w="1466051" h="1415406">
                <a:moveTo>
                  <a:pt x="0" y="0"/>
                </a:moveTo>
                <a:lnTo>
                  <a:pt x="1466051" y="0"/>
                </a:lnTo>
                <a:lnTo>
                  <a:pt x="1466051" y="1415406"/>
                </a:lnTo>
                <a:lnTo>
                  <a:pt x="0" y="14154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4861560" y="3208652"/>
            <a:ext cx="11064240" cy="1927225"/>
          </a:xfrm>
          <a:prstGeom prst="rect">
            <a:avLst/>
          </a:prstGeom>
        </p:spPr>
        <p:txBody>
          <a:bodyPr lIns="0" tIns="0" rIns="0" bIns="0" rtlCol="0" anchor="t">
            <a:spAutoFit/>
          </a:bodyPr>
          <a:lstStyle/>
          <a:p>
            <a:pPr algn="r">
              <a:lnSpc>
                <a:spcPts val="5000"/>
              </a:lnSpc>
            </a:pPr>
            <a:r>
              <a:rPr lang="en-US" sz="5000" dirty="0">
                <a:solidFill>
                  <a:srgbClr val="D14B62"/>
                </a:solidFill>
                <a:latin typeface="DM Sans Bold"/>
              </a:rPr>
              <a:t>BLOODBANK MANAGEMENT AND SUPPLYCHAIN TRANSPARENCY USING BLOCKCHAIN</a:t>
            </a:r>
          </a:p>
        </p:txBody>
      </p:sp>
      <p:sp>
        <p:nvSpPr>
          <p:cNvPr id="11" name="TextBox 11"/>
          <p:cNvSpPr txBox="1"/>
          <p:nvPr/>
        </p:nvSpPr>
        <p:spPr>
          <a:xfrm>
            <a:off x="10203684" y="6640827"/>
            <a:ext cx="5722116" cy="523246"/>
          </a:xfrm>
          <a:prstGeom prst="rect">
            <a:avLst/>
          </a:prstGeom>
        </p:spPr>
        <p:txBody>
          <a:bodyPr lIns="0" tIns="0" rIns="0" bIns="0" rtlCol="0" anchor="t">
            <a:spAutoFit/>
          </a:bodyPr>
          <a:lstStyle/>
          <a:p>
            <a:pPr algn="r">
              <a:lnSpc>
                <a:spcPts val="4070"/>
              </a:lnSpc>
            </a:pPr>
            <a:r>
              <a:rPr lang="en-US" sz="3700" dirty="0">
                <a:solidFill>
                  <a:srgbClr val="000000"/>
                </a:solidFill>
                <a:latin typeface="DM Sans Italics"/>
              </a:rPr>
              <a:t>MAJOR  PROJECT</a:t>
            </a:r>
          </a:p>
        </p:txBody>
      </p:sp>
      <p:sp>
        <p:nvSpPr>
          <p:cNvPr id="15" name="TextBox 14">
            <a:extLst>
              <a:ext uri="{FF2B5EF4-FFF2-40B4-BE49-F238E27FC236}">
                <a16:creationId xmlns:a16="http://schemas.microsoft.com/office/drawing/2014/main" id="{E571C076-148F-08B0-A7C7-070C2DA96CCE}"/>
              </a:ext>
            </a:extLst>
          </p:cNvPr>
          <p:cNvSpPr txBox="1"/>
          <p:nvPr/>
        </p:nvSpPr>
        <p:spPr>
          <a:xfrm>
            <a:off x="5024489" y="7396779"/>
            <a:ext cx="9753600" cy="552652"/>
          </a:xfrm>
          <a:prstGeom prst="rect">
            <a:avLst/>
          </a:prstGeom>
          <a:noFill/>
        </p:spPr>
        <p:txBody>
          <a:bodyPr wrap="square">
            <a:spAutoFit/>
          </a:bodyPr>
          <a:lstStyle/>
          <a:p>
            <a:pPr algn="r">
              <a:lnSpc>
                <a:spcPts val="4070"/>
              </a:lnSpc>
            </a:pPr>
            <a:r>
              <a:rPr lang="en-US" dirty="0">
                <a:solidFill>
                  <a:srgbClr val="000000"/>
                </a:solidFill>
                <a:latin typeface="DM Sans Italics"/>
              </a:rPr>
              <a:t>	PROJECT GUIDE </a:t>
            </a:r>
            <a:endParaRPr lang="en-US" sz="1800" dirty="0">
              <a:solidFill>
                <a:srgbClr val="000000"/>
              </a:solidFill>
              <a:latin typeface="DM Sans Italics"/>
            </a:endParaRPr>
          </a:p>
        </p:txBody>
      </p:sp>
      <p:sp>
        <p:nvSpPr>
          <p:cNvPr id="17" name="TextBox 16">
            <a:extLst>
              <a:ext uri="{FF2B5EF4-FFF2-40B4-BE49-F238E27FC236}">
                <a16:creationId xmlns:a16="http://schemas.microsoft.com/office/drawing/2014/main" id="{E6D8804B-17BC-C0A8-3EB8-F5FF9D9FF317}"/>
              </a:ext>
            </a:extLst>
          </p:cNvPr>
          <p:cNvSpPr txBox="1"/>
          <p:nvPr/>
        </p:nvSpPr>
        <p:spPr>
          <a:xfrm>
            <a:off x="12039600" y="7900806"/>
            <a:ext cx="9144000" cy="369332"/>
          </a:xfrm>
          <a:prstGeom prst="rect">
            <a:avLst/>
          </a:prstGeom>
          <a:noFill/>
        </p:spPr>
        <p:txBody>
          <a:bodyPr wrap="square">
            <a:spAutoFit/>
          </a:bodyPr>
          <a:lstStyle/>
          <a:p>
            <a:r>
              <a:rPr lang="en-US" dirty="0">
                <a:solidFill>
                  <a:srgbClr val="000000"/>
                </a:solidFill>
                <a:latin typeface="DM Sans Italics"/>
              </a:rPr>
              <a:t>            MR . VAZIUDDIN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8951" y="2476025"/>
            <a:ext cx="15950099" cy="6782275"/>
          </a:xfrm>
          <a:custGeom>
            <a:avLst/>
            <a:gdLst/>
            <a:ahLst/>
            <a:cxnLst/>
            <a:rect l="l" t="t" r="r" b="b"/>
            <a:pathLst>
              <a:path w="15950099" h="6782275">
                <a:moveTo>
                  <a:pt x="0" y="0"/>
                </a:moveTo>
                <a:lnTo>
                  <a:pt x="15950098" y="0"/>
                </a:lnTo>
                <a:lnTo>
                  <a:pt x="15950098" y="6782275"/>
                </a:lnTo>
                <a:lnTo>
                  <a:pt x="0" y="6782275"/>
                </a:lnTo>
                <a:lnTo>
                  <a:pt x="0" y="0"/>
                </a:lnTo>
                <a:close/>
              </a:path>
            </a:pathLst>
          </a:custGeom>
          <a:blipFill>
            <a:blip r:embed="rId2"/>
            <a:stretch>
              <a:fillRect b="-1602"/>
            </a:stretch>
          </a:blipFill>
        </p:spPr>
      </p:sp>
      <p:sp>
        <p:nvSpPr>
          <p:cNvPr id="3" name="TextBox 3"/>
          <p:cNvSpPr txBox="1"/>
          <p:nvPr/>
        </p:nvSpPr>
        <p:spPr>
          <a:xfrm>
            <a:off x="5086350" y="107950"/>
            <a:ext cx="8115300" cy="920750"/>
          </a:xfrm>
          <a:prstGeom prst="rect">
            <a:avLst/>
          </a:prstGeom>
        </p:spPr>
        <p:txBody>
          <a:bodyPr lIns="0" tIns="0" rIns="0" bIns="0" rtlCol="0" anchor="t">
            <a:spAutoFit/>
          </a:bodyPr>
          <a:lstStyle/>
          <a:p>
            <a:pPr algn="just">
              <a:lnSpc>
                <a:spcPts val="7150"/>
              </a:lnSpc>
            </a:pPr>
            <a:r>
              <a:rPr lang="en-US" sz="6500">
                <a:solidFill>
                  <a:srgbClr val="000000"/>
                </a:solidFill>
                <a:latin typeface="DM Sans Bold"/>
              </a:rPr>
              <a:t>IMPLEMENTATION</a:t>
            </a:r>
          </a:p>
        </p:txBody>
      </p:sp>
      <p:sp>
        <p:nvSpPr>
          <p:cNvPr id="4" name="TextBox 4"/>
          <p:cNvSpPr txBox="1"/>
          <p:nvPr/>
        </p:nvSpPr>
        <p:spPr>
          <a:xfrm>
            <a:off x="1168951" y="1542813"/>
            <a:ext cx="8115300" cy="438150"/>
          </a:xfrm>
          <a:prstGeom prst="rect">
            <a:avLst/>
          </a:prstGeom>
        </p:spPr>
        <p:txBody>
          <a:bodyPr lIns="0" tIns="0" rIns="0" bIns="0" rtlCol="0" anchor="t">
            <a:spAutoFit/>
          </a:bodyPr>
          <a:lstStyle/>
          <a:p>
            <a:pPr algn="just">
              <a:lnSpc>
                <a:spcPts val="3300"/>
              </a:lnSpc>
            </a:pPr>
            <a:r>
              <a:rPr lang="en-US" sz="3000">
                <a:solidFill>
                  <a:srgbClr val="000000"/>
                </a:solidFill>
                <a:latin typeface="DM Sans Bold"/>
              </a:rPr>
              <a:t>FRONT-END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028700"/>
            <a:ext cx="13457222" cy="6399482"/>
          </a:xfrm>
          <a:custGeom>
            <a:avLst/>
            <a:gdLst/>
            <a:ahLst/>
            <a:cxnLst/>
            <a:rect l="l" t="t" r="r" b="b"/>
            <a:pathLst>
              <a:path w="13457222" h="6399482">
                <a:moveTo>
                  <a:pt x="0" y="0"/>
                </a:moveTo>
                <a:lnTo>
                  <a:pt x="13457222" y="0"/>
                </a:lnTo>
                <a:lnTo>
                  <a:pt x="13457222" y="6399482"/>
                </a:lnTo>
                <a:lnTo>
                  <a:pt x="0" y="6399482"/>
                </a:lnTo>
                <a:lnTo>
                  <a:pt x="0" y="0"/>
                </a:lnTo>
                <a:close/>
              </a:path>
            </a:pathLst>
          </a:custGeom>
          <a:blipFill>
            <a:blip r:embed="rId2"/>
            <a:stretch>
              <a:fillRect b="-10509"/>
            </a:stretch>
          </a:blipFill>
        </p:spPr>
      </p:sp>
      <p:sp>
        <p:nvSpPr>
          <p:cNvPr id="3" name="Freeform 3"/>
          <p:cNvSpPr/>
          <p:nvPr/>
        </p:nvSpPr>
        <p:spPr>
          <a:xfrm>
            <a:off x="2415389" y="7689053"/>
            <a:ext cx="13457222" cy="2123718"/>
          </a:xfrm>
          <a:custGeom>
            <a:avLst/>
            <a:gdLst/>
            <a:ahLst/>
            <a:cxnLst/>
            <a:rect l="l" t="t" r="r" b="b"/>
            <a:pathLst>
              <a:path w="13457222" h="2123718">
                <a:moveTo>
                  <a:pt x="0" y="0"/>
                </a:moveTo>
                <a:lnTo>
                  <a:pt x="13457222" y="0"/>
                </a:lnTo>
                <a:lnTo>
                  <a:pt x="13457222" y="2123718"/>
                </a:lnTo>
                <a:lnTo>
                  <a:pt x="0" y="2123718"/>
                </a:lnTo>
                <a:lnTo>
                  <a:pt x="0" y="0"/>
                </a:lnTo>
                <a:close/>
              </a:path>
            </a:pathLst>
          </a:custGeom>
          <a:blipFill>
            <a:blip r:embed="rId3"/>
            <a:stretch>
              <a:fillRect/>
            </a:stretch>
          </a:blipFill>
        </p:spPr>
      </p:sp>
      <p:sp>
        <p:nvSpPr>
          <p:cNvPr id="4" name="TextBox 4"/>
          <p:cNvSpPr txBox="1"/>
          <p:nvPr/>
        </p:nvSpPr>
        <p:spPr>
          <a:xfrm>
            <a:off x="5086350" y="107950"/>
            <a:ext cx="8115300" cy="920750"/>
          </a:xfrm>
          <a:prstGeom prst="rect">
            <a:avLst/>
          </a:prstGeom>
        </p:spPr>
        <p:txBody>
          <a:bodyPr lIns="0" tIns="0" rIns="0" bIns="0" rtlCol="0" anchor="t">
            <a:spAutoFit/>
          </a:bodyPr>
          <a:lstStyle/>
          <a:p>
            <a:pPr algn="just">
              <a:lnSpc>
                <a:spcPts val="7150"/>
              </a:lnSpc>
            </a:pPr>
            <a:r>
              <a:rPr lang="en-US" sz="6500">
                <a:solidFill>
                  <a:srgbClr val="000000"/>
                </a:solidFill>
                <a:latin typeface="DM Sans Bold"/>
              </a:rPr>
              <a:t>IMPLEMENTATION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55772" y="1028700"/>
            <a:ext cx="11083636" cy="8229600"/>
          </a:xfrm>
          <a:custGeom>
            <a:avLst/>
            <a:gdLst/>
            <a:ahLst/>
            <a:cxnLst/>
            <a:rect l="l" t="t" r="r" b="b"/>
            <a:pathLst>
              <a:path w="11083636" h="8229600">
                <a:moveTo>
                  <a:pt x="0" y="0"/>
                </a:moveTo>
                <a:lnTo>
                  <a:pt x="11083637" y="0"/>
                </a:lnTo>
                <a:lnTo>
                  <a:pt x="11083637" y="8229600"/>
                </a:lnTo>
                <a:lnTo>
                  <a:pt x="0" y="8229600"/>
                </a:lnTo>
                <a:lnTo>
                  <a:pt x="0" y="0"/>
                </a:lnTo>
                <a:close/>
              </a:path>
            </a:pathLst>
          </a:custGeom>
          <a:blipFill>
            <a:blip r:embed="rId4"/>
            <a:stretch>
              <a:fillRect/>
            </a:stretch>
          </a:blipFill>
        </p:spPr>
      </p:sp>
      <p:sp>
        <p:nvSpPr>
          <p:cNvPr id="4" name="TextBox 4"/>
          <p:cNvSpPr txBox="1"/>
          <p:nvPr/>
        </p:nvSpPr>
        <p:spPr>
          <a:xfrm>
            <a:off x="1335427" y="867092"/>
            <a:ext cx="8115300" cy="920750"/>
          </a:xfrm>
          <a:prstGeom prst="rect">
            <a:avLst/>
          </a:prstGeom>
        </p:spPr>
        <p:txBody>
          <a:bodyPr lIns="0" tIns="0" rIns="0" bIns="0" rtlCol="0" anchor="t">
            <a:spAutoFit/>
          </a:bodyPr>
          <a:lstStyle/>
          <a:p>
            <a:pPr>
              <a:lnSpc>
                <a:spcPts val="7150"/>
              </a:lnSpc>
            </a:pPr>
            <a:r>
              <a:rPr lang="en-US" sz="6500">
                <a:solidFill>
                  <a:srgbClr val="000000"/>
                </a:solidFill>
                <a:latin typeface="DM Sans Bold"/>
              </a:rPr>
              <a:t>CONCLUSION</a:t>
            </a:r>
          </a:p>
        </p:txBody>
      </p:sp>
      <p:sp>
        <p:nvSpPr>
          <p:cNvPr id="5" name="TextBox 5"/>
          <p:cNvSpPr txBox="1"/>
          <p:nvPr/>
        </p:nvSpPr>
        <p:spPr>
          <a:xfrm>
            <a:off x="1028700" y="2339656"/>
            <a:ext cx="9827072" cy="6527800"/>
          </a:xfrm>
          <a:prstGeom prst="rect">
            <a:avLst/>
          </a:prstGeom>
        </p:spPr>
        <p:txBody>
          <a:bodyPr lIns="0" tIns="0" rIns="0" bIns="0" rtlCol="0" anchor="t">
            <a:spAutoFit/>
          </a:bodyPr>
          <a:lstStyle/>
          <a:p>
            <a:pPr marL="539749" lvl="1" indent="-269875" algn="just">
              <a:lnSpc>
                <a:spcPts val="2749"/>
              </a:lnSpc>
              <a:spcBef>
                <a:spcPct val="0"/>
              </a:spcBef>
              <a:buFont typeface="Arial"/>
              <a:buChar char="•"/>
            </a:pPr>
            <a:r>
              <a:rPr lang="en-US" sz="2499">
                <a:solidFill>
                  <a:srgbClr val="000000"/>
                </a:solidFill>
                <a:latin typeface="DM Sans Bold"/>
              </a:rPr>
              <a:t>TRANSPARENCY AND SECURITY ARE SIGNIFICANTLY ENHANCED THROUGH BLOCKCHAIN'S TAMPER-PROOF LEDGER.</a:t>
            </a:r>
          </a:p>
          <a:p>
            <a:pPr algn="just">
              <a:lnSpc>
                <a:spcPts val="2749"/>
              </a:lnSpc>
              <a:spcBef>
                <a:spcPct val="0"/>
              </a:spcBef>
            </a:pPr>
            <a:endParaRPr lang="en-US" sz="2499">
              <a:solidFill>
                <a:srgbClr val="000000"/>
              </a:solidFill>
              <a:latin typeface="DM Sans Bold"/>
            </a:endParaRPr>
          </a:p>
          <a:p>
            <a:pPr marL="539749" lvl="1" indent="-269875" algn="just">
              <a:lnSpc>
                <a:spcPts val="2749"/>
              </a:lnSpc>
              <a:spcBef>
                <a:spcPct val="0"/>
              </a:spcBef>
              <a:buFont typeface="Arial"/>
              <a:buChar char="•"/>
            </a:pPr>
            <a:r>
              <a:rPr lang="en-US" sz="2499">
                <a:solidFill>
                  <a:srgbClr val="000000"/>
                </a:solidFill>
                <a:latin typeface="DM Sans Bold"/>
              </a:rPr>
              <a:t>REAL-TIME MONITORING AND TRACKING OF BLOOD PRODUCT TRANSACTIONS STREAMLINE THE ENTIRE DISTRIBUTION PROCESS.</a:t>
            </a:r>
          </a:p>
          <a:p>
            <a:pPr algn="just">
              <a:lnSpc>
                <a:spcPts val="2749"/>
              </a:lnSpc>
              <a:spcBef>
                <a:spcPct val="0"/>
              </a:spcBef>
            </a:pPr>
            <a:endParaRPr lang="en-US" sz="2499">
              <a:solidFill>
                <a:srgbClr val="000000"/>
              </a:solidFill>
              <a:latin typeface="DM Sans Bold"/>
            </a:endParaRPr>
          </a:p>
          <a:p>
            <a:pPr marL="539749" lvl="1" indent="-269875" algn="just">
              <a:lnSpc>
                <a:spcPts val="2749"/>
              </a:lnSpc>
              <a:spcBef>
                <a:spcPct val="0"/>
              </a:spcBef>
              <a:buFont typeface="Arial"/>
              <a:buChar char="•"/>
            </a:pPr>
            <a:r>
              <a:rPr lang="en-US" sz="2499">
                <a:solidFill>
                  <a:srgbClr val="000000"/>
                </a:solidFill>
                <a:latin typeface="DM Sans Bold"/>
              </a:rPr>
              <a:t>THE SYSTEM REDUCES THE RISK OF FRAUD, ENSURING THE SAFETY AND AUTHENTICITY OF BLOOD PRODUCTS.</a:t>
            </a:r>
          </a:p>
          <a:p>
            <a:pPr algn="just">
              <a:lnSpc>
                <a:spcPts val="2749"/>
              </a:lnSpc>
              <a:spcBef>
                <a:spcPct val="0"/>
              </a:spcBef>
            </a:pPr>
            <a:endParaRPr lang="en-US" sz="2499">
              <a:solidFill>
                <a:srgbClr val="000000"/>
              </a:solidFill>
              <a:latin typeface="DM Sans Bold"/>
            </a:endParaRPr>
          </a:p>
          <a:p>
            <a:pPr marL="539749" lvl="1" indent="-269875" algn="just">
              <a:lnSpc>
                <a:spcPts val="2749"/>
              </a:lnSpc>
              <a:spcBef>
                <a:spcPct val="0"/>
              </a:spcBef>
              <a:buFont typeface="Arial"/>
              <a:buChar char="•"/>
            </a:pPr>
            <a:r>
              <a:rPr lang="en-US" sz="2499">
                <a:solidFill>
                  <a:srgbClr val="000000"/>
                </a:solidFill>
                <a:latin typeface="DM Sans Bold"/>
              </a:rPr>
              <a:t>TRUST AMONG STAKEHOLDERS IN THE HEALTHCARE INDUSTRY IS STRENGTHENED BY THE INCREASED TRANSPARENCY AND INTEGRITY OF THE SUPPLY CHAIN.</a:t>
            </a:r>
          </a:p>
          <a:p>
            <a:pPr algn="just">
              <a:lnSpc>
                <a:spcPts val="2749"/>
              </a:lnSpc>
              <a:spcBef>
                <a:spcPct val="0"/>
              </a:spcBef>
            </a:pPr>
            <a:endParaRPr lang="en-US" sz="2499">
              <a:solidFill>
                <a:srgbClr val="000000"/>
              </a:solidFill>
              <a:latin typeface="DM Sans Bold"/>
            </a:endParaRPr>
          </a:p>
          <a:p>
            <a:pPr marL="539749" lvl="1" indent="-269875" algn="just">
              <a:lnSpc>
                <a:spcPts val="2749"/>
              </a:lnSpc>
              <a:spcBef>
                <a:spcPct val="0"/>
              </a:spcBef>
              <a:buFont typeface="Arial"/>
              <a:buChar char="•"/>
            </a:pPr>
            <a:r>
              <a:rPr lang="en-US" sz="2499">
                <a:solidFill>
                  <a:srgbClr val="000000"/>
                </a:solidFill>
                <a:latin typeface="DM Sans Bold"/>
              </a:rPr>
              <a:t>THE IMPLEMENTATION OF BLOCKCHAIN TECHNOLOGY OFFERS THE POTENTIAL TO REVOLUTIONIZE HEALTHCARE BY IMPROVING THE QUALITY OF CARE.</a:t>
            </a:r>
          </a:p>
          <a:p>
            <a:pPr algn="just">
              <a:lnSpc>
                <a:spcPts val="2749"/>
              </a:lnSpc>
              <a:spcBef>
                <a:spcPct val="0"/>
              </a:spcBef>
            </a:pPr>
            <a:endParaRPr lang="en-US" sz="2499">
              <a:solidFill>
                <a:srgbClr val="000000"/>
              </a:solidFill>
              <a:latin typeface="DM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185022" y="0"/>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81200" y="5619792"/>
            <a:ext cx="3333720" cy="4762458"/>
          </a:xfrm>
          <a:custGeom>
            <a:avLst/>
            <a:gdLst/>
            <a:ahLst/>
            <a:cxnLst/>
            <a:rect l="l" t="t" r="r" b="b"/>
            <a:pathLst>
              <a:path w="3333720" h="4762458">
                <a:moveTo>
                  <a:pt x="0" y="0"/>
                </a:moveTo>
                <a:lnTo>
                  <a:pt x="3333720" y="0"/>
                </a:lnTo>
                <a:lnTo>
                  <a:pt x="3333720" y="4762458"/>
                </a:lnTo>
                <a:lnTo>
                  <a:pt x="0" y="4762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861560" y="3498237"/>
            <a:ext cx="10620170" cy="1660526"/>
          </a:xfrm>
          <a:prstGeom prst="rect">
            <a:avLst/>
          </a:prstGeom>
        </p:spPr>
        <p:txBody>
          <a:bodyPr lIns="0" tIns="0" rIns="0" bIns="0" rtlCol="0" anchor="t">
            <a:spAutoFit/>
          </a:bodyPr>
          <a:lstStyle/>
          <a:p>
            <a:pPr algn="r">
              <a:lnSpc>
                <a:spcPts val="12500"/>
              </a:lnSpc>
            </a:pPr>
            <a:r>
              <a:rPr lang="en-US" sz="12500">
                <a:solidFill>
                  <a:srgbClr val="FFFFFF"/>
                </a:solidFill>
                <a:latin typeface="DM Sans Bold"/>
              </a:rPr>
              <a:t>THANK YOU</a:t>
            </a:r>
          </a:p>
        </p:txBody>
      </p:sp>
      <p:sp>
        <p:nvSpPr>
          <p:cNvPr id="8" name="Freeform 8"/>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205987" y="6345320"/>
            <a:ext cx="2655573" cy="2655573"/>
          </a:xfrm>
          <a:custGeom>
            <a:avLst/>
            <a:gdLst/>
            <a:ahLst/>
            <a:cxnLst/>
            <a:rect l="l" t="t" r="r" b="b"/>
            <a:pathLst>
              <a:path w="2655573" h="2655573">
                <a:moveTo>
                  <a:pt x="0" y="0"/>
                </a:moveTo>
                <a:lnTo>
                  <a:pt x="2655573" y="0"/>
                </a:lnTo>
                <a:lnTo>
                  <a:pt x="2655573" y="2655572"/>
                </a:lnTo>
                <a:lnTo>
                  <a:pt x="0" y="26555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16824" y="4396970"/>
            <a:ext cx="3553691" cy="4114800"/>
          </a:xfrm>
          <a:custGeom>
            <a:avLst/>
            <a:gdLst/>
            <a:ahLst/>
            <a:cxnLst/>
            <a:rect l="l" t="t" r="r" b="b"/>
            <a:pathLst>
              <a:path w="3553691" h="4114800">
                <a:moveTo>
                  <a:pt x="0" y="0"/>
                </a:moveTo>
                <a:lnTo>
                  <a:pt x="3553691" y="0"/>
                </a:lnTo>
                <a:lnTo>
                  <a:pt x="355369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2954000" y="6979603"/>
            <a:ext cx="4905984" cy="2191989"/>
          </a:xfrm>
          <a:prstGeom prst="rect">
            <a:avLst/>
          </a:prstGeom>
        </p:spPr>
        <p:txBody>
          <a:bodyPr lIns="0" tIns="0" rIns="0" bIns="0" rtlCol="0" anchor="t">
            <a:spAutoFit/>
          </a:bodyPr>
          <a:lstStyle/>
          <a:p>
            <a:pPr algn="r">
              <a:lnSpc>
                <a:spcPts val="8505"/>
              </a:lnSpc>
            </a:pPr>
            <a:r>
              <a:rPr lang="en-US" sz="7732" dirty="0">
                <a:solidFill>
                  <a:srgbClr val="8CA9AD"/>
                </a:solidFill>
                <a:latin typeface="DM Sans Bold"/>
              </a:rPr>
              <a:t>TABLE OF</a:t>
            </a:r>
          </a:p>
          <a:p>
            <a:pPr algn="r">
              <a:lnSpc>
                <a:spcPts val="8505"/>
              </a:lnSpc>
            </a:pPr>
            <a:r>
              <a:rPr lang="en-US" sz="7732" dirty="0">
                <a:solidFill>
                  <a:srgbClr val="8CA9AD"/>
                </a:solidFill>
                <a:latin typeface="DM Sans Bold"/>
              </a:rPr>
              <a:t>CONTENT</a:t>
            </a:r>
          </a:p>
        </p:txBody>
      </p:sp>
      <p:sp>
        <p:nvSpPr>
          <p:cNvPr id="6" name="TextBox 6"/>
          <p:cNvSpPr txBox="1"/>
          <p:nvPr/>
        </p:nvSpPr>
        <p:spPr>
          <a:xfrm>
            <a:off x="1040905" y="750257"/>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01.</a:t>
            </a:r>
          </a:p>
        </p:txBody>
      </p:sp>
      <p:sp>
        <p:nvSpPr>
          <p:cNvPr id="7" name="TextBox 7"/>
          <p:cNvSpPr txBox="1"/>
          <p:nvPr/>
        </p:nvSpPr>
        <p:spPr>
          <a:xfrm>
            <a:off x="2318675" y="730030"/>
            <a:ext cx="6726444" cy="616591"/>
          </a:xfrm>
          <a:prstGeom prst="rect">
            <a:avLst/>
          </a:prstGeom>
        </p:spPr>
        <p:txBody>
          <a:bodyPr lIns="0" tIns="0" rIns="0" bIns="0" rtlCol="0" anchor="t">
            <a:spAutoFit/>
          </a:bodyPr>
          <a:lstStyle/>
          <a:p>
            <a:pPr>
              <a:lnSpc>
                <a:spcPts val="4730"/>
              </a:lnSpc>
            </a:pPr>
            <a:r>
              <a:rPr lang="en-US" sz="4300">
                <a:solidFill>
                  <a:srgbClr val="3A3636"/>
                </a:solidFill>
                <a:latin typeface="DM Sans Bold"/>
              </a:rPr>
              <a:t>ABSTRACT</a:t>
            </a:r>
          </a:p>
        </p:txBody>
      </p:sp>
      <p:sp>
        <p:nvSpPr>
          <p:cNvPr id="8" name="TextBox 8"/>
          <p:cNvSpPr txBox="1"/>
          <p:nvPr/>
        </p:nvSpPr>
        <p:spPr>
          <a:xfrm>
            <a:off x="1028700" y="1615494"/>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02.</a:t>
            </a:r>
          </a:p>
        </p:txBody>
      </p:sp>
      <p:sp>
        <p:nvSpPr>
          <p:cNvPr id="9" name="TextBox 9"/>
          <p:cNvSpPr txBox="1"/>
          <p:nvPr/>
        </p:nvSpPr>
        <p:spPr>
          <a:xfrm>
            <a:off x="2306470" y="1595268"/>
            <a:ext cx="6726444" cy="616591"/>
          </a:xfrm>
          <a:prstGeom prst="rect">
            <a:avLst/>
          </a:prstGeom>
        </p:spPr>
        <p:txBody>
          <a:bodyPr lIns="0" tIns="0" rIns="0" bIns="0" rtlCol="0" anchor="t">
            <a:spAutoFit/>
          </a:bodyPr>
          <a:lstStyle/>
          <a:p>
            <a:pPr>
              <a:lnSpc>
                <a:spcPts val="4730"/>
              </a:lnSpc>
            </a:pPr>
            <a:r>
              <a:rPr lang="en-US" sz="4300">
                <a:solidFill>
                  <a:srgbClr val="3A3636"/>
                </a:solidFill>
                <a:latin typeface="DM Sans Bold"/>
              </a:rPr>
              <a:t>OBJECTIVES</a:t>
            </a:r>
          </a:p>
        </p:txBody>
      </p:sp>
      <p:sp>
        <p:nvSpPr>
          <p:cNvPr id="10" name="TextBox 10"/>
          <p:cNvSpPr txBox="1"/>
          <p:nvPr/>
        </p:nvSpPr>
        <p:spPr>
          <a:xfrm>
            <a:off x="1028700" y="2528148"/>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03.</a:t>
            </a:r>
          </a:p>
        </p:txBody>
      </p:sp>
      <p:sp>
        <p:nvSpPr>
          <p:cNvPr id="11" name="TextBox 11"/>
          <p:cNvSpPr txBox="1"/>
          <p:nvPr/>
        </p:nvSpPr>
        <p:spPr>
          <a:xfrm>
            <a:off x="2306470" y="2507921"/>
            <a:ext cx="6726444" cy="616591"/>
          </a:xfrm>
          <a:prstGeom prst="rect">
            <a:avLst/>
          </a:prstGeom>
        </p:spPr>
        <p:txBody>
          <a:bodyPr lIns="0" tIns="0" rIns="0" bIns="0" rtlCol="0" anchor="t">
            <a:spAutoFit/>
          </a:bodyPr>
          <a:lstStyle/>
          <a:p>
            <a:pPr>
              <a:lnSpc>
                <a:spcPts val="4730"/>
              </a:lnSpc>
            </a:pPr>
            <a:r>
              <a:rPr lang="en-US" sz="4300">
                <a:solidFill>
                  <a:srgbClr val="3A3636"/>
                </a:solidFill>
                <a:latin typeface="DM Sans Bold"/>
              </a:rPr>
              <a:t>PROPOSED SYSTEM</a:t>
            </a:r>
          </a:p>
        </p:txBody>
      </p:sp>
      <p:sp>
        <p:nvSpPr>
          <p:cNvPr id="12" name="TextBox 12"/>
          <p:cNvSpPr txBox="1"/>
          <p:nvPr/>
        </p:nvSpPr>
        <p:spPr>
          <a:xfrm>
            <a:off x="1028700" y="3440014"/>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04.</a:t>
            </a:r>
          </a:p>
        </p:txBody>
      </p:sp>
      <p:sp>
        <p:nvSpPr>
          <p:cNvPr id="13" name="TextBox 13"/>
          <p:cNvSpPr txBox="1"/>
          <p:nvPr/>
        </p:nvSpPr>
        <p:spPr>
          <a:xfrm>
            <a:off x="2306470" y="3419787"/>
            <a:ext cx="6726444" cy="616591"/>
          </a:xfrm>
          <a:prstGeom prst="rect">
            <a:avLst/>
          </a:prstGeom>
        </p:spPr>
        <p:txBody>
          <a:bodyPr lIns="0" tIns="0" rIns="0" bIns="0" rtlCol="0" anchor="t">
            <a:spAutoFit/>
          </a:bodyPr>
          <a:lstStyle/>
          <a:p>
            <a:pPr>
              <a:lnSpc>
                <a:spcPts val="4730"/>
              </a:lnSpc>
            </a:pPr>
            <a:r>
              <a:rPr lang="en-US" sz="4300" dirty="0">
                <a:solidFill>
                  <a:srgbClr val="3A3636"/>
                </a:solidFill>
                <a:latin typeface="DM Sans Bold"/>
              </a:rPr>
              <a:t>LITERATURE SURVEY</a:t>
            </a:r>
          </a:p>
        </p:txBody>
      </p:sp>
      <p:sp>
        <p:nvSpPr>
          <p:cNvPr id="14" name="TextBox 14"/>
          <p:cNvSpPr txBox="1"/>
          <p:nvPr/>
        </p:nvSpPr>
        <p:spPr>
          <a:xfrm>
            <a:off x="6002680" y="4763989"/>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05.</a:t>
            </a:r>
          </a:p>
        </p:txBody>
      </p:sp>
      <p:sp>
        <p:nvSpPr>
          <p:cNvPr id="15" name="TextBox 15"/>
          <p:cNvSpPr txBox="1"/>
          <p:nvPr/>
        </p:nvSpPr>
        <p:spPr>
          <a:xfrm>
            <a:off x="7313976" y="4636180"/>
            <a:ext cx="6726444" cy="616591"/>
          </a:xfrm>
          <a:prstGeom prst="rect">
            <a:avLst/>
          </a:prstGeom>
        </p:spPr>
        <p:txBody>
          <a:bodyPr lIns="0" tIns="0" rIns="0" bIns="0" rtlCol="0" anchor="t">
            <a:spAutoFit/>
          </a:bodyPr>
          <a:lstStyle/>
          <a:p>
            <a:pPr>
              <a:lnSpc>
                <a:spcPts val="4730"/>
              </a:lnSpc>
            </a:pPr>
            <a:r>
              <a:rPr lang="en-US" sz="4300" dirty="0">
                <a:solidFill>
                  <a:srgbClr val="3A3636"/>
                </a:solidFill>
                <a:latin typeface="DM Sans Bold"/>
              </a:rPr>
              <a:t>IMPLEMENTATION</a:t>
            </a:r>
          </a:p>
        </p:txBody>
      </p:sp>
      <p:sp>
        <p:nvSpPr>
          <p:cNvPr id="16" name="TextBox 16"/>
          <p:cNvSpPr txBox="1"/>
          <p:nvPr/>
        </p:nvSpPr>
        <p:spPr>
          <a:xfrm>
            <a:off x="6014885" y="5628230"/>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06.</a:t>
            </a:r>
          </a:p>
        </p:txBody>
      </p:sp>
      <p:sp>
        <p:nvSpPr>
          <p:cNvPr id="17" name="TextBox 17"/>
          <p:cNvSpPr txBox="1"/>
          <p:nvPr/>
        </p:nvSpPr>
        <p:spPr>
          <a:xfrm>
            <a:off x="7279572" y="5539375"/>
            <a:ext cx="6726444" cy="616591"/>
          </a:xfrm>
          <a:prstGeom prst="rect">
            <a:avLst/>
          </a:prstGeom>
        </p:spPr>
        <p:txBody>
          <a:bodyPr lIns="0" tIns="0" rIns="0" bIns="0" rtlCol="0" anchor="t">
            <a:spAutoFit/>
          </a:bodyPr>
          <a:lstStyle/>
          <a:p>
            <a:pPr>
              <a:lnSpc>
                <a:spcPts val="4730"/>
              </a:lnSpc>
            </a:pPr>
            <a:r>
              <a:rPr lang="en-US" sz="4300" dirty="0">
                <a:solidFill>
                  <a:srgbClr val="3A3636"/>
                </a:solidFill>
                <a:latin typeface="DM Sans Bold"/>
              </a:rPr>
              <a:t>PRESENT STATUS</a:t>
            </a:r>
          </a:p>
        </p:txBody>
      </p:sp>
      <p:sp>
        <p:nvSpPr>
          <p:cNvPr id="18" name="TextBox 18"/>
          <p:cNvSpPr txBox="1"/>
          <p:nvPr/>
        </p:nvSpPr>
        <p:spPr>
          <a:xfrm>
            <a:off x="6002680" y="6492470"/>
            <a:ext cx="1608124" cy="596364"/>
          </a:xfrm>
          <a:prstGeom prst="rect">
            <a:avLst/>
          </a:prstGeom>
        </p:spPr>
        <p:txBody>
          <a:bodyPr lIns="0" tIns="0" rIns="0" bIns="0" rtlCol="0" anchor="t">
            <a:spAutoFit/>
          </a:bodyPr>
          <a:lstStyle/>
          <a:p>
            <a:pPr>
              <a:lnSpc>
                <a:spcPts val="4628"/>
              </a:lnSpc>
            </a:pPr>
            <a:r>
              <a:rPr lang="en-US" sz="4207">
                <a:solidFill>
                  <a:srgbClr val="D14B62"/>
                </a:solidFill>
                <a:latin typeface="DM Sans Bold"/>
              </a:rPr>
              <a:t>07.</a:t>
            </a:r>
          </a:p>
        </p:txBody>
      </p:sp>
      <p:sp>
        <p:nvSpPr>
          <p:cNvPr id="19" name="TextBox 19"/>
          <p:cNvSpPr txBox="1"/>
          <p:nvPr/>
        </p:nvSpPr>
        <p:spPr>
          <a:xfrm>
            <a:off x="7280450" y="6472244"/>
            <a:ext cx="6726444" cy="616591"/>
          </a:xfrm>
          <a:prstGeom prst="rect">
            <a:avLst/>
          </a:prstGeom>
        </p:spPr>
        <p:txBody>
          <a:bodyPr lIns="0" tIns="0" rIns="0" bIns="0" rtlCol="0" anchor="t">
            <a:spAutoFit/>
          </a:bodyPr>
          <a:lstStyle/>
          <a:p>
            <a:pPr>
              <a:lnSpc>
                <a:spcPts val="4730"/>
              </a:lnSpc>
            </a:pPr>
            <a:r>
              <a:rPr lang="en-US" sz="4300" dirty="0">
                <a:solidFill>
                  <a:srgbClr val="3A3636"/>
                </a:solidFill>
                <a:latin typeface="DM Sans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04480" y="8638607"/>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827565" y="38166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193604" y="1436581"/>
            <a:ext cx="6774186" cy="1066800"/>
          </a:xfrm>
          <a:prstGeom prst="rect">
            <a:avLst/>
          </a:prstGeom>
        </p:spPr>
        <p:txBody>
          <a:bodyPr lIns="0" tIns="0" rIns="0" bIns="0" rtlCol="0" anchor="t">
            <a:spAutoFit/>
          </a:bodyPr>
          <a:lstStyle/>
          <a:p>
            <a:pPr algn="r">
              <a:lnSpc>
                <a:spcPts val="8250"/>
              </a:lnSpc>
            </a:pPr>
            <a:r>
              <a:rPr lang="en-US" sz="7500">
                <a:solidFill>
                  <a:srgbClr val="8CA9AD"/>
                </a:solidFill>
                <a:latin typeface="DM Sans Bold"/>
              </a:rPr>
              <a:t>OUR TEAM</a:t>
            </a:r>
          </a:p>
        </p:txBody>
      </p:sp>
      <p:sp>
        <p:nvSpPr>
          <p:cNvPr id="6" name="TextBox 6"/>
          <p:cNvSpPr txBox="1"/>
          <p:nvPr/>
        </p:nvSpPr>
        <p:spPr>
          <a:xfrm>
            <a:off x="2417556" y="3855931"/>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01.</a:t>
            </a:r>
          </a:p>
        </p:txBody>
      </p:sp>
      <p:sp>
        <p:nvSpPr>
          <p:cNvPr id="7" name="TextBox 7"/>
          <p:cNvSpPr txBox="1"/>
          <p:nvPr/>
        </p:nvSpPr>
        <p:spPr>
          <a:xfrm>
            <a:off x="4355969" y="3863866"/>
            <a:ext cx="6726444" cy="501656"/>
          </a:xfrm>
          <a:prstGeom prst="rect">
            <a:avLst/>
          </a:prstGeom>
        </p:spPr>
        <p:txBody>
          <a:bodyPr lIns="0" tIns="0" rIns="0" bIns="0" rtlCol="0" anchor="t">
            <a:spAutoFit/>
          </a:bodyPr>
          <a:lstStyle/>
          <a:p>
            <a:pPr>
              <a:lnSpc>
                <a:spcPts val="3850"/>
              </a:lnSpc>
            </a:pPr>
            <a:r>
              <a:rPr lang="en-US" sz="3500">
                <a:solidFill>
                  <a:srgbClr val="000000"/>
                </a:solidFill>
                <a:latin typeface="DM Sans Bold"/>
              </a:rPr>
              <a:t>M.JASWANTH</a:t>
            </a:r>
          </a:p>
        </p:txBody>
      </p:sp>
      <p:sp>
        <p:nvSpPr>
          <p:cNvPr id="8" name="TextBox 8"/>
          <p:cNvSpPr txBox="1"/>
          <p:nvPr/>
        </p:nvSpPr>
        <p:spPr>
          <a:xfrm>
            <a:off x="2417556" y="5377917"/>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02.</a:t>
            </a:r>
          </a:p>
        </p:txBody>
      </p:sp>
      <p:sp>
        <p:nvSpPr>
          <p:cNvPr id="9" name="TextBox 9"/>
          <p:cNvSpPr txBox="1"/>
          <p:nvPr/>
        </p:nvSpPr>
        <p:spPr>
          <a:xfrm>
            <a:off x="4355969" y="5385853"/>
            <a:ext cx="6726444" cy="501656"/>
          </a:xfrm>
          <a:prstGeom prst="rect">
            <a:avLst/>
          </a:prstGeom>
        </p:spPr>
        <p:txBody>
          <a:bodyPr lIns="0" tIns="0" rIns="0" bIns="0" rtlCol="0" anchor="t">
            <a:spAutoFit/>
          </a:bodyPr>
          <a:lstStyle/>
          <a:p>
            <a:pPr>
              <a:lnSpc>
                <a:spcPts val="3850"/>
              </a:lnSpc>
            </a:pPr>
            <a:r>
              <a:rPr lang="en-US" sz="3500">
                <a:solidFill>
                  <a:srgbClr val="000000"/>
                </a:solidFill>
                <a:latin typeface="DM Sans Bold"/>
              </a:rPr>
              <a:t>M.VENKATA SAI KUMAR</a:t>
            </a:r>
          </a:p>
        </p:txBody>
      </p:sp>
      <p:sp>
        <p:nvSpPr>
          <p:cNvPr id="10" name="TextBox 10"/>
          <p:cNvSpPr txBox="1"/>
          <p:nvPr/>
        </p:nvSpPr>
        <p:spPr>
          <a:xfrm>
            <a:off x="2417556" y="6899904"/>
            <a:ext cx="1938412" cy="1003308"/>
          </a:xfrm>
          <a:prstGeom prst="rect">
            <a:avLst/>
          </a:prstGeom>
        </p:spPr>
        <p:txBody>
          <a:bodyPr lIns="0" tIns="0" rIns="0" bIns="0" rtlCol="0" anchor="t">
            <a:spAutoFit/>
          </a:bodyPr>
          <a:lstStyle/>
          <a:p>
            <a:pPr>
              <a:lnSpc>
                <a:spcPts val="7700"/>
              </a:lnSpc>
            </a:pPr>
            <a:r>
              <a:rPr lang="en-US" sz="7000">
                <a:solidFill>
                  <a:srgbClr val="8CA9AD"/>
                </a:solidFill>
                <a:latin typeface="DM Sans Bold"/>
              </a:rPr>
              <a:t>03.</a:t>
            </a:r>
          </a:p>
        </p:txBody>
      </p:sp>
      <p:sp>
        <p:nvSpPr>
          <p:cNvPr id="11" name="TextBox 11"/>
          <p:cNvSpPr txBox="1"/>
          <p:nvPr/>
        </p:nvSpPr>
        <p:spPr>
          <a:xfrm>
            <a:off x="4355969" y="6907839"/>
            <a:ext cx="6726444" cy="501656"/>
          </a:xfrm>
          <a:prstGeom prst="rect">
            <a:avLst/>
          </a:prstGeom>
        </p:spPr>
        <p:txBody>
          <a:bodyPr lIns="0" tIns="0" rIns="0" bIns="0" rtlCol="0" anchor="t">
            <a:spAutoFit/>
          </a:bodyPr>
          <a:lstStyle/>
          <a:p>
            <a:pPr>
              <a:lnSpc>
                <a:spcPts val="3850"/>
              </a:lnSpc>
            </a:pPr>
            <a:r>
              <a:rPr lang="en-US" sz="3500">
                <a:solidFill>
                  <a:srgbClr val="000000"/>
                </a:solidFill>
                <a:latin typeface="DM Sans Bold"/>
              </a:rPr>
              <a:t>M.SRI RAM CHARAN</a:t>
            </a:r>
          </a:p>
        </p:txBody>
      </p:sp>
      <p:sp>
        <p:nvSpPr>
          <p:cNvPr id="12" name="TextBox 12"/>
          <p:cNvSpPr txBox="1"/>
          <p:nvPr/>
        </p:nvSpPr>
        <p:spPr>
          <a:xfrm>
            <a:off x="4355969" y="4384572"/>
            <a:ext cx="5542676" cy="4381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20R21A6218</a:t>
            </a:r>
          </a:p>
        </p:txBody>
      </p:sp>
      <p:sp>
        <p:nvSpPr>
          <p:cNvPr id="13" name="TextBox 13"/>
          <p:cNvSpPr txBox="1"/>
          <p:nvPr/>
        </p:nvSpPr>
        <p:spPr>
          <a:xfrm>
            <a:off x="4355969" y="5906559"/>
            <a:ext cx="5542676" cy="4381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20R21A6225</a:t>
            </a:r>
          </a:p>
        </p:txBody>
      </p:sp>
      <p:sp>
        <p:nvSpPr>
          <p:cNvPr id="14" name="TextBox 14"/>
          <p:cNvSpPr txBox="1"/>
          <p:nvPr/>
        </p:nvSpPr>
        <p:spPr>
          <a:xfrm>
            <a:off x="4355969" y="7428545"/>
            <a:ext cx="5542676" cy="438156"/>
          </a:xfrm>
          <a:prstGeom prst="rect">
            <a:avLst/>
          </a:prstGeom>
        </p:spPr>
        <p:txBody>
          <a:bodyPr lIns="0" tIns="0" rIns="0" bIns="0" rtlCol="0" anchor="t">
            <a:spAutoFit/>
          </a:bodyPr>
          <a:lstStyle/>
          <a:p>
            <a:pPr>
              <a:lnSpc>
                <a:spcPts val="3300"/>
              </a:lnSpc>
            </a:pPr>
            <a:r>
              <a:rPr lang="en-US" sz="3000">
                <a:solidFill>
                  <a:srgbClr val="737373"/>
                </a:solidFill>
                <a:latin typeface="DM Sans Italics"/>
              </a:rPr>
              <a:t>20R21A6228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36298" y="1394201"/>
            <a:ext cx="7348625" cy="7498597"/>
          </a:xfrm>
          <a:custGeom>
            <a:avLst/>
            <a:gdLst/>
            <a:ahLst/>
            <a:cxnLst/>
            <a:rect l="l" t="t" r="r" b="b"/>
            <a:pathLst>
              <a:path w="7348625" h="7498597">
                <a:moveTo>
                  <a:pt x="0" y="0"/>
                </a:moveTo>
                <a:lnTo>
                  <a:pt x="7348625" y="0"/>
                </a:lnTo>
                <a:lnTo>
                  <a:pt x="7348625" y="7498598"/>
                </a:lnTo>
                <a:lnTo>
                  <a:pt x="0" y="7498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066800"/>
            <a:ext cx="6726444" cy="647706"/>
          </a:xfrm>
          <a:prstGeom prst="rect">
            <a:avLst/>
          </a:prstGeom>
        </p:spPr>
        <p:txBody>
          <a:bodyPr lIns="0" tIns="0" rIns="0" bIns="0" rtlCol="0" anchor="t">
            <a:spAutoFit/>
          </a:bodyPr>
          <a:lstStyle/>
          <a:p>
            <a:pPr>
              <a:lnSpc>
                <a:spcPts val="4950"/>
              </a:lnSpc>
            </a:pPr>
            <a:r>
              <a:rPr lang="en-US" sz="4500">
                <a:solidFill>
                  <a:srgbClr val="000000"/>
                </a:solidFill>
                <a:latin typeface="DM Sans Bold"/>
              </a:rPr>
              <a:t>ABSTRACT</a:t>
            </a:r>
          </a:p>
        </p:txBody>
      </p:sp>
      <p:sp>
        <p:nvSpPr>
          <p:cNvPr id="5" name="TextBox 5"/>
          <p:cNvSpPr txBox="1"/>
          <p:nvPr/>
        </p:nvSpPr>
        <p:spPr>
          <a:xfrm>
            <a:off x="1028700" y="2296141"/>
            <a:ext cx="9092451" cy="6724650"/>
          </a:xfrm>
          <a:prstGeom prst="rect">
            <a:avLst/>
          </a:prstGeom>
        </p:spPr>
        <p:txBody>
          <a:bodyPr lIns="0" tIns="0" rIns="0" bIns="0" rtlCol="0" anchor="t">
            <a:spAutoFit/>
          </a:bodyPr>
          <a:lstStyle/>
          <a:p>
            <a:pPr algn="just">
              <a:lnSpc>
                <a:spcPts val="3300"/>
              </a:lnSpc>
            </a:pPr>
            <a:r>
              <a:rPr lang="en-US" sz="3000">
                <a:solidFill>
                  <a:srgbClr val="3A3636"/>
                </a:solidFill>
                <a:latin typeface="DM Sans Bold"/>
              </a:rPr>
              <a:t>The blockchain-based blood supply chain management system is a transformative solution designed to address critical challenges in the blood distribution process. Leveraging the transparency, security, and efficiency of blockchain technology, this system provides an innovative approach to ensure safe and timely delivery of blood products.</a:t>
            </a:r>
          </a:p>
          <a:p>
            <a:pPr>
              <a:lnSpc>
                <a:spcPts val="3300"/>
              </a:lnSpc>
            </a:pPr>
            <a:endParaRPr lang="en-US" sz="3000">
              <a:solidFill>
                <a:srgbClr val="3A3636"/>
              </a:solidFill>
              <a:latin typeface="DM Sans Bold"/>
            </a:endParaRPr>
          </a:p>
          <a:p>
            <a:pPr algn="just">
              <a:lnSpc>
                <a:spcPts val="3300"/>
              </a:lnSpc>
            </a:pPr>
            <a:r>
              <a:rPr lang="en-US" sz="3000">
                <a:solidFill>
                  <a:srgbClr val="3A3636"/>
                </a:solidFill>
                <a:latin typeface="DM Sans Bold"/>
              </a:rPr>
              <a:t>It enhances traceability, minimizes fraud, and improves the overall transparency of the blood supply chain. By enabling real-time monitoring and seamless coordination among stakeholders, this solution revolutionizes blood management, ultimately saving lives and bolstering trust in the healthcare sector.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67349" y="5673729"/>
            <a:ext cx="2125712" cy="2279029"/>
          </a:xfrm>
          <a:custGeom>
            <a:avLst/>
            <a:gdLst/>
            <a:ahLst/>
            <a:cxnLst/>
            <a:rect l="l" t="t" r="r" b="b"/>
            <a:pathLst>
              <a:path w="2125712" h="2279029">
                <a:moveTo>
                  <a:pt x="0" y="0"/>
                </a:moveTo>
                <a:lnTo>
                  <a:pt x="2125712" y="0"/>
                </a:lnTo>
                <a:lnTo>
                  <a:pt x="2125712" y="2279029"/>
                </a:lnTo>
                <a:lnTo>
                  <a:pt x="0" y="2279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865766">
            <a:off x="13679042" y="4697350"/>
            <a:ext cx="1608940" cy="2471835"/>
          </a:xfrm>
          <a:custGeom>
            <a:avLst/>
            <a:gdLst/>
            <a:ahLst/>
            <a:cxnLst/>
            <a:rect l="l" t="t" r="r" b="b"/>
            <a:pathLst>
              <a:path w="1608940" h="2471835">
                <a:moveTo>
                  <a:pt x="0" y="0"/>
                </a:moveTo>
                <a:lnTo>
                  <a:pt x="1608940" y="0"/>
                </a:lnTo>
                <a:lnTo>
                  <a:pt x="1608940" y="2471834"/>
                </a:lnTo>
                <a:lnTo>
                  <a:pt x="0" y="2471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417556" y="3148434"/>
            <a:ext cx="1938412" cy="1003308"/>
          </a:xfrm>
          <a:prstGeom prst="rect">
            <a:avLst/>
          </a:prstGeom>
        </p:spPr>
        <p:txBody>
          <a:bodyPr lIns="0" tIns="0" rIns="0" bIns="0" rtlCol="0" anchor="t">
            <a:spAutoFit/>
          </a:bodyPr>
          <a:lstStyle/>
          <a:p>
            <a:pPr>
              <a:lnSpc>
                <a:spcPts val="7700"/>
              </a:lnSpc>
            </a:pPr>
            <a:r>
              <a:rPr lang="en-US" sz="7000">
                <a:solidFill>
                  <a:srgbClr val="D14B62"/>
                </a:solidFill>
                <a:latin typeface="DM Sans Bold"/>
              </a:rPr>
              <a:t>01.</a:t>
            </a:r>
          </a:p>
        </p:txBody>
      </p:sp>
      <p:sp>
        <p:nvSpPr>
          <p:cNvPr id="7" name="TextBox 7"/>
          <p:cNvSpPr txBox="1"/>
          <p:nvPr/>
        </p:nvSpPr>
        <p:spPr>
          <a:xfrm>
            <a:off x="4391922" y="3394498"/>
            <a:ext cx="6726444" cy="534041"/>
          </a:xfrm>
          <a:prstGeom prst="rect">
            <a:avLst/>
          </a:prstGeom>
        </p:spPr>
        <p:txBody>
          <a:bodyPr lIns="0" tIns="0" rIns="0" bIns="0" rtlCol="0" anchor="t">
            <a:spAutoFit/>
          </a:bodyPr>
          <a:lstStyle/>
          <a:p>
            <a:pPr>
              <a:lnSpc>
                <a:spcPts val="4180"/>
              </a:lnSpc>
            </a:pPr>
            <a:r>
              <a:rPr lang="en-US" sz="3800">
                <a:solidFill>
                  <a:srgbClr val="3A3636"/>
                </a:solidFill>
                <a:latin typeface="DM Sans Bold"/>
              </a:rPr>
              <a:t>TRANSPARENCY</a:t>
            </a:r>
          </a:p>
        </p:txBody>
      </p:sp>
      <p:sp>
        <p:nvSpPr>
          <p:cNvPr id="8" name="TextBox 8"/>
          <p:cNvSpPr txBox="1"/>
          <p:nvPr/>
        </p:nvSpPr>
        <p:spPr>
          <a:xfrm>
            <a:off x="2417556" y="4670421"/>
            <a:ext cx="1938412" cy="1003308"/>
          </a:xfrm>
          <a:prstGeom prst="rect">
            <a:avLst/>
          </a:prstGeom>
        </p:spPr>
        <p:txBody>
          <a:bodyPr lIns="0" tIns="0" rIns="0" bIns="0" rtlCol="0" anchor="t">
            <a:spAutoFit/>
          </a:bodyPr>
          <a:lstStyle/>
          <a:p>
            <a:pPr>
              <a:lnSpc>
                <a:spcPts val="7700"/>
              </a:lnSpc>
            </a:pPr>
            <a:r>
              <a:rPr lang="en-US" sz="7000">
                <a:solidFill>
                  <a:srgbClr val="D14B62"/>
                </a:solidFill>
                <a:latin typeface="DM Sans Bold"/>
              </a:rPr>
              <a:t>02.</a:t>
            </a:r>
          </a:p>
        </p:txBody>
      </p:sp>
      <p:sp>
        <p:nvSpPr>
          <p:cNvPr id="9" name="TextBox 9"/>
          <p:cNvSpPr txBox="1"/>
          <p:nvPr/>
        </p:nvSpPr>
        <p:spPr>
          <a:xfrm>
            <a:off x="4391922" y="4916484"/>
            <a:ext cx="6726444" cy="534041"/>
          </a:xfrm>
          <a:prstGeom prst="rect">
            <a:avLst/>
          </a:prstGeom>
        </p:spPr>
        <p:txBody>
          <a:bodyPr lIns="0" tIns="0" rIns="0" bIns="0" rtlCol="0" anchor="t">
            <a:spAutoFit/>
          </a:bodyPr>
          <a:lstStyle/>
          <a:p>
            <a:pPr>
              <a:lnSpc>
                <a:spcPts val="4180"/>
              </a:lnSpc>
            </a:pPr>
            <a:r>
              <a:rPr lang="en-US" sz="3800">
                <a:solidFill>
                  <a:srgbClr val="3A3636"/>
                </a:solidFill>
                <a:latin typeface="DM Sans Bold"/>
              </a:rPr>
              <a:t>AADHAR AUTHENTICATION</a:t>
            </a:r>
          </a:p>
        </p:txBody>
      </p:sp>
      <p:sp>
        <p:nvSpPr>
          <p:cNvPr id="10" name="TextBox 10"/>
          <p:cNvSpPr txBox="1"/>
          <p:nvPr/>
        </p:nvSpPr>
        <p:spPr>
          <a:xfrm>
            <a:off x="2417556" y="6192408"/>
            <a:ext cx="1938412" cy="1003308"/>
          </a:xfrm>
          <a:prstGeom prst="rect">
            <a:avLst/>
          </a:prstGeom>
        </p:spPr>
        <p:txBody>
          <a:bodyPr lIns="0" tIns="0" rIns="0" bIns="0" rtlCol="0" anchor="t">
            <a:spAutoFit/>
          </a:bodyPr>
          <a:lstStyle/>
          <a:p>
            <a:pPr>
              <a:lnSpc>
                <a:spcPts val="7700"/>
              </a:lnSpc>
            </a:pPr>
            <a:r>
              <a:rPr lang="en-US" sz="7000">
                <a:solidFill>
                  <a:srgbClr val="D14B62"/>
                </a:solidFill>
                <a:latin typeface="DM Sans Bold"/>
              </a:rPr>
              <a:t>03.</a:t>
            </a:r>
          </a:p>
        </p:txBody>
      </p:sp>
      <p:sp>
        <p:nvSpPr>
          <p:cNvPr id="11" name="TextBox 11"/>
          <p:cNvSpPr txBox="1"/>
          <p:nvPr/>
        </p:nvSpPr>
        <p:spPr>
          <a:xfrm>
            <a:off x="4355969" y="6438471"/>
            <a:ext cx="6726444" cy="534041"/>
          </a:xfrm>
          <a:prstGeom prst="rect">
            <a:avLst/>
          </a:prstGeom>
        </p:spPr>
        <p:txBody>
          <a:bodyPr lIns="0" tIns="0" rIns="0" bIns="0" rtlCol="0" anchor="t">
            <a:spAutoFit/>
          </a:bodyPr>
          <a:lstStyle/>
          <a:p>
            <a:pPr>
              <a:lnSpc>
                <a:spcPts val="4180"/>
              </a:lnSpc>
            </a:pPr>
            <a:r>
              <a:rPr lang="en-US" sz="3800" dirty="0">
                <a:solidFill>
                  <a:srgbClr val="3A3636"/>
                </a:solidFill>
                <a:latin typeface="DM Sans Bold"/>
              </a:rPr>
              <a:t>EFFICIENT COMMUNICATION</a:t>
            </a:r>
          </a:p>
        </p:txBody>
      </p:sp>
      <p:sp>
        <p:nvSpPr>
          <p:cNvPr id="12" name="TextBox 12"/>
          <p:cNvSpPr txBox="1"/>
          <p:nvPr/>
        </p:nvSpPr>
        <p:spPr>
          <a:xfrm>
            <a:off x="1028700" y="1103036"/>
            <a:ext cx="6726444" cy="920750"/>
          </a:xfrm>
          <a:prstGeom prst="rect">
            <a:avLst/>
          </a:prstGeom>
        </p:spPr>
        <p:txBody>
          <a:bodyPr lIns="0" tIns="0" rIns="0" bIns="0" rtlCol="0" anchor="t">
            <a:spAutoFit/>
          </a:bodyPr>
          <a:lstStyle/>
          <a:p>
            <a:pPr>
              <a:lnSpc>
                <a:spcPts val="7150"/>
              </a:lnSpc>
            </a:pPr>
            <a:r>
              <a:rPr lang="en-US" sz="6500">
                <a:solidFill>
                  <a:srgbClr val="000000"/>
                </a:solidFill>
                <a:latin typeface="DM Sans 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0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03036"/>
            <a:ext cx="8115300" cy="920750"/>
          </a:xfrm>
          <a:prstGeom prst="rect">
            <a:avLst/>
          </a:prstGeom>
        </p:spPr>
        <p:txBody>
          <a:bodyPr lIns="0" tIns="0" rIns="0" bIns="0" rtlCol="0" anchor="t">
            <a:spAutoFit/>
          </a:bodyPr>
          <a:lstStyle/>
          <a:p>
            <a:pPr>
              <a:lnSpc>
                <a:spcPts val="7150"/>
              </a:lnSpc>
            </a:pPr>
            <a:r>
              <a:rPr lang="en-US" sz="6500">
                <a:solidFill>
                  <a:srgbClr val="000000"/>
                </a:solidFill>
                <a:latin typeface="DM Sans Bold"/>
              </a:rPr>
              <a:t>PROPOSED SYSTEM</a:t>
            </a:r>
          </a:p>
        </p:txBody>
      </p:sp>
      <p:sp>
        <p:nvSpPr>
          <p:cNvPr id="5" name="TextBox 5"/>
          <p:cNvSpPr txBox="1"/>
          <p:nvPr/>
        </p:nvSpPr>
        <p:spPr>
          <a:xfrm>
            <a:off x="1311832" y="3421815"/>
            <a:ext cx="10605687" cy="481330"/>
          </a:xfrm>
          <a:prstGeom prst="rect">
            <a:avLst/>
          </a:prstGeom>
        </p:spPr>
        <p:txBody>
          <a:bodyPr lIns="0" tIns="0" rIns="0" bIns="0" rtlCol="0" anchor="t">
            <a:spAutoFit/>
          </a:bodyPr>
          <a:lstStyle/>
          <a:p>
            <a:pPr algn="just">
              <a:lnSpc>
                <a:spcPts val="3739"/>
              </a:lnSpc>
              <a:spcBef>
                <a:spcPct val="0"/>
              </a:spcBef>
            </a:pPr>
            <a:r>
              <a:rPr lang="en-US" sz="3399" dirty="0">
                <a:solidFill>
                  <a:srgbClr val="000000"/>
                </a:solidFill>
                <a:latin typeface="DM Sans Bold"/>
              </a:rPr>
              <a:t>Transparency and traceability</a:t>
            </a:r>
          </a:p>
        </p:txBody>
      </p:sp>
      <p:sp>
        <p:nvSpPr>
          <p:cNvPr id="7" name="TextBox 7"/>
          <p:cNvSpPr txBox="1"/>
          <p:nvPr/>
        </p:nvSpPr>
        <p:spPr>
          <a:xfrm>
            <a:off x="1311831" y="5770877"/>
            <a:ext cx="10605687" cy="481330"/>
          </a:xfrm>
          <a:prstGeom prst="rect">
            <a:avLst/>
          </a:prstGeom>
        </p:spPr>
        <p:txBody>
          <a:bodyPr lIns="0" tIns="0" rIns="0" bIns="0" rtlCol="0" anchor="t">
            <a:spAutoFit/>
          </a:bodyPr>
          <a:lstStyle/>
          <a:p>
            <a:pPr algn="just">
              <a:lnSpc>
                <a:spcPts val="3739"/>
              </a:lnSpc>
              <a:spcBef>
                <a:spcPct val="0"/>
              </a:spcBef>
            </a:pPr>
            <a:r>
              <a:rPr lang="en-US" sz="3399" dirty="0">
                <a:solidFill>
                  <a:srgbClr val="000000"/>
                </a:solidFill>
                <a:latin typeface="DM Sans Bold"/>
              </a:rPr>
              <a:t>Credit points</a:t>
            </a:r>
          </a:p>
        </p:txBody>
      </p:sp>
      <p:sp>
        <p:nvSpPr>
          <p:cNvPr id="8" name="Freeform 8"/>
          <p:cNvSpPr/>
          <p:nvPr/>
        </p:nvSpPr>
        <p:spPr>
          <a:xfrm>
            <a:off x="530053" y="3289454"/>
            <a:ext cx="498647" cy="717478"/>
          </a:xfrm>
          <a:custGeom>
            <a:avLst/>
            <a:gdLst/>
            <a:ahLst/>
            <a:cxnLst/>
            <a:rect l="l" t="t" r="r" b="b"/>
            <a:pathLst>
              <a:path w="498647" h="717478">
                <a:moveTo>
                  <a:pt x="0" y="0"/>
                </a:moveTo>
                <a:lnTo>
                  <a:pt x="498647" y="0"/>
                </a:lnTo>
                <a:lnTo>
                  <a:pt x="498647" y="717478"/>
                </a:lnTo>
                <a:lnTo>
                  <a:pt x="0" y="7174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504653" y="5502026"/>
            <a:ext cx="498647" cy="717478"/>
          </a:xfrm>
          <a:custGeom>
            <a:avLst/>
            <a:gdLst/>
            <a:ahLst/>
            <a:cxnLst/>
            <a:rect l="l" t="t" r="r" b="b"/>
            <a:pathLst>
              <a:path w="498647" h="717478">
                <a:moveTo>
                  <a:pt x="0" y="0"/>
                </a:moveTo>
                <a:lnTo>
                  <a:pt x="498647" y="0"/>
                </a:lnTo>
                <a:lnTo>
                  <a:pt x="498647" y="717477"/>
                </a:lnTo>
                <a:lnTo>
                  <a:pt x="0" y="717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311832" y="4529818"/>
            <a:ext cx="2206090" cy="481330"/>
          </a:xfrm>
          <a:prstGeom prst="rect">
            <a:avLst/>
          </a:prstGeom>
        </p:spPr>
        <p:txBody>
          <a:bodyPr lIns="0" tIns="0" rIns="0" bIns="0" rtlCol="0" anchor="t">
            <a:spAutoFit/>
          </a:bodyPr>
          <a:lstStyle/>
          <a:p>
            <a:pPr algn="just">
              <a:lnSpc>
                <a:spcPts val="3739"/>
              </a:lnSpc>
              <a:spcBef>
                <a:spcPct val="0"/>
              </a:spcBef>
            </a:pPr>
            <a:r>
              <a:rPr lang="en-US" sz="3399" dirty="0">
                <a:solidFill>
                  <a:srgbClr val="000000"/>
                </a:solidFill>
                <a:latin typeface="DM Sans Bold"/>
              </a:rPr>
              <a:t>QR code </a:t>
            </a:r>
          </a:p>
        </p:txBody>
      </p:sp>
      <p:sp>
        <p:nvSpPr>
          <p:cNvPr id="12" name="Freeform 12"/>
          <p:cNvSpPr/>
          <p:nvPr/>
        </p:nvSpPr>
        <p:spPr>
          <a:xfrm>
            <a:off x="530053" y="4397457"/>
            <a:ext cx="498647" cy="717478"/>
          </a:xfrm>
          <a:custGeom>
            <a:avLst/>
            <a:gdLst/>
            <a:ahLst/>
            <a:cxnLst/>
            <a:rect l="l" t="t" r="r" b="b"/>
            <a:pathLst>
              <a:path w="498647" h="717478">
                <a:moveTo>
                  <a:pt x="0" y="0"/>
                </a:moveTo>
                <a:lnTo>
                  <a:pt x="498647" y="0"/>
                </a:lnTo>
                <a:lnTo>
                  <a:pt x="498647" y="717477"/>
                </a:lnTo>
                <a:lnTo>
                  <a:pt x="0" y="717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1214"/>
            <a:ext cx="18288000" cy="10428214"/>
          </a:xfrm>
          <a:custGeom>
            <a:avLst/>
            <a:gdLst/>
            <a:ahLst/>
            <a:cxnLst/>
            <a:rect l="l" t="t" r="r" b="b"/>
            <a:pathLst>
              <a:path w="18288000" h="10428214">
                <a:moveTo>
                  <a:pt x="0" y="0"/>
                </a:moveTo>
                <a:lnTo>
                  <a:pt x="18288000" y="0"/>
                </a:lnTo>
                <a:lnTo>
                  <a:pt x="18288000" y="10428214"/>
                </a:lnTo>
                <a:lnTo>
                  <a:pt x="0" y="10428214"/>
                </a:lnTo>
                <a:lnTo>
                  <a:pt x="0" y="0"/>
                </a:lnTo>
                <a:close/>
              </a:path>
            </a:pathLst>
          </a:custGeom>
          <a:blipFill>
            <a:blip r:embed="rId2"/>
            <a:stretch>
              <a:fillRect t="-2501" b="-2501"/>
            </a:stretch>
          </a:blipFill>
        </p:spPr>
      </p:sp>
      <p:sp>
        <p:nvSpPr>
          <p:cNvPr id="3" name="TextBox 3"/>
          <p:cNvSpPr txBox="1"/>
          <p:nvPr/>
        </p:nvSpPr>
        <p:spPr>
          <a:xfrm>
            <a:off x="2869061" y="1798475"/>
            <a:ext cx="6274939" cy="920750"/>
          </a:xfrm>
          <a:prstGeom prst="rect">
            <a:avLst/>
          </a:prstGeom>
        </p:spPr>
        <p:txBody>
          <a:bodyPr lIns="0" tIns="0" rIns="0" bIns="0" rtlCol="0" anchor="t">
            <a:spAutoFit/>
          </a:bodyPr>
          <a:lstStyle/>
          <a:p>
            <a:pPr algn="just">
              <a:lnSpc>
                <a:spcPts val="7150"/>
              </a:lnSpc>
            </a:pPr>
            <a:r>
              <a:rPr lang="en-US" sz="6500">
                <a:solidFill>
                  <a:srgbClr val="000000"/>
                </a:solidFill>
                <a:latin typeface="DM Sans Bold"/>
              </a:rPr>
              <a:t>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406512" y="2277091"/>
            <a:ext cx="4215528" cy="4604453"/>
          </a:xfrm>
          <a:custGeom>
            <a:avLst/>
            <a:gdLst/>
            <a:ahLst/>
            <a:cxnLst/>
            <a:rect l="l" t="t" r="r" b="b"/>
            <a:pathLst>
              <a:path w="4215528" h="4604453">
                <a:moveTo>
                  <a:pt x="0" y="0"/>
                </a:moveTo>
                <a:lnTo>
                  <a:pt x="4215528" y="0"/>
                </a:lnTo>
                <a:lnTo>
                  <a:pt x="4215528" y="4604453"/>
                </a:lnTo>
                <a:lnTo>
                  <a:pt x="0" y="4604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298687"/>
            <a:ext cx="498647" cy="717478"/>
          </a:xfrm>
          <a:custGeom>
            <a:avLst/>
            <a:gdLst/>
            <a:ahLst/>
            <a:cxnLst/>
            <a:rect l="l" t="t" r="r" b="b"/>
            <a:pathLst>
              <a:path w="498647" h="717478">
                <a:moveTo>
                  <a:pt x="0" y="0"/>
                </a:moveTo>
                <a:lnTo>
                  <a:pt x="498647" y="0"/>
                </a:lnTo>
                <a:lnTo>
                  <a:pt x="498647" y="717477"/>
                </a:lnTo>
                <a:lnTo>
                  <a:pt x="0" y="717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290781"/>
            <a:ext cx="7434275" cy="731520"/>
          </a:xfrm>
          <a:prstGeom prst="rect">
            <a:avLst/>
          </a:prstGeom>
        </p:spPr>
        <p:txBody>
          <a:bodyPr lIns="0" tIns="0" rIns="0" bIns="0" rtlCol="0" anchor="t">
            <a:spAutoFit/>
          </a:bodyPr>
          <a:lstStyle/>
          <a:p>
            <a:pPr>
              <a:lnSpc>
                <a:spcPts val="5610"/>
              </a:lnSpc>
            </a:pPr>
            <a:r>
              <a:rPr lang="en-US" sz="5100" dirty="0">
                <a:solidFill>
                  <a:srgbClr val="000000"/>
                </a:solidFill>
                <a:latin typeface="DM Sans Bold"/>
              </a:rPr>
              <a:t>Literature Survey</a:t>
            </a:r>
          </a:p>
        </p:txBody>
      </p:sp>
      <p:sp>
        <p:nvSpPr>
          <p:cNvPr id="6" name="TextBox 6"/>
          <p:cNvSpPr txBox="1"/>
          <p:nvPr/>
        </p:nvSpPr>
        <p:spPr>
          <a:xfrm>
            <a:off x="1807314" y="3617958"/>
            <a:ext cx="8600165" cy="360420"/>
          </a:xfrm>
          <a:prstGeom prst="rect">
            <a:avLst/>
          </a:prstGeom>
        </p:spPr>
        <p:txBody>
          <a:bodyPr lIns="0" tIns="0" rIns="0" bIns="0" rtlCol="0" anchor="t">
            <a:spAutoFit/>
          </a:bodyPr>
          <a:lstStyle/>
          <a:p>
            <a:pPr algn="just">
              <a:lnSpc>
                <a:spcPts val="2749"/>
              </a:lnSpc>
              <a:spcBef>
                <a:spcPct val="0"/>
              </a:spcBef>
            </a:pPr>
            <a:r>
              <a:rPr lang="en-US" sz="2800" dirty="0"/>
              <a:t>Decentralized based blood supply chain management. </a:t>
            </a:r>
            <a:endParaRPr lang="en-US" sz="2499" dirty="0">
              <a:solidFill>
                <a:srgbClr val="000000"/>
              </a:solidFill>
              <a:latin typeface="DM Sans Bold"/>
            </a:endParaRPr>
          </a:p>
        </p:txBody>
      </p:sp>
      <p:sp>
        <p:nvSpPr>
          <p:cNvPr id="7" name="TextBox 7"/>
          <p:cNvSpPr txBox="1"/>
          <p:nvPr/>
        </p:nvSpPr>
        <p:spPr>
          <a:xfrm>
            <a:off x="1807314" y="5296143"/>
            <a:ext cx="8836109" cy="326821"/>
          </a:xfrm>
          <a:prstGeom prst="rect">
            <a:avLst/>
          </a:prstGeom>
        </p:spPr>
        <p:txBody>
          <a:bodyPr lIns="0" tIns="0" rIns="0" bIns="0" rtlCol="0" anchor="t">
            <a:spAutoFit/>
          </a:bodyPr>
          <a:lstStyle/>
          <a:p>
            <a:pPr algn="just">
              <a:lnSpc>
                <a:spcPts val="2530"/>
              </a:lnSpc>
              <a:spcBef>
                <a:spcPct val="0"/>
              </a:spcBef>
            </a:pPr>
            <a:r>
              <a:rPr lang="en-US" sz="2400" dirty="0"/>
              <a:t>Ethereum powered automated blood management system. </a:t>
            </a:r>
            <a:endParaRPr lang="en-US" sz="2300" dirty="0">
              <a:solidFill>
                <a:srgbClr val="000000"/>
              </a:solidFill>
              <a:latin typeface="DM Sans Bold"/>
            </a:endParaRPr>
          </a:p>
        </p:txBody>
      </p:sp>
      <p:sp>
        <p:nvSpPr>
          <p:cNvPr id="8" name="TextBox 8"/>
          <p:cNvSpPr txBox="1"/>
          <p:nvPr/>
        </p:nvSpPr>
        <p:spPr>
          <a:xfrm>
            <a:off x="1831377" y="7033200"/>
            <a:ext cx="9072052" cy="360420"/>
          </a:xfrm>
          <a:prstGeom prst="rect">
            <a:avLst/>
          </a:prstGeom>
        </p:spPr>
        <p:txBody>
          <a:bodyPr lIns="0" tIns="0" rIns="0" bIns="0" rtlCol="0" anchor="t">
            <a:spAutoFit/>
          </a:bodyPr>
          <a:lstStyle/>
          <a:p>
            <a:pPr algn="just">
              <a:lnSpc>
                <a:spcPts val="2749"/>
              </a:lnSpc>
              <a:spcBef>
                <a:spcPct val="0"/>
              </a:spcBef>
            </a:pPr>
            <a:r>
              <a:rPr lang="en-US" sz="2800" dirty="0"/>
              <a:t>Blood donation registry by integrating. </a:t>
            </a:r>
            <a:endParaRPr lang="en-US" sz="2499" dirty="0">
              <a:solidFill>
                <a:srgbClr val="000000"/>
              </a:solidFill>
              <a:latin typeface="DM Sans Bold"/>
            </a:endParaRPr>
          </a:p>
        </p:txBody>
      </p:sp>
      <p:sp>
        <p:nvSpPr>
          <p:cNvPr id="9" name="Freeform 9"/>
          <p:cNvSpPr/>
          <p:nvPr/>
        </p:nvSpPr>
        <p:spPr>
          <a:xfrm>
            <a:off x="1028700" y="4968664"/>
            <a:ext cx="498647" cy="717478"/>
          </a:xfrm>
          <a:custGeom>
            <a:avLst/>
            <a:gdLst/>
            <a:ahLst/>
            <a:cxnLst/>
            <a:rect l="l" t="t" r="r" b="b"/>
            <a:pathLst>
              <a:path w="498647" h="717478">
                <a:moveTo>
                  <a:pt x="0" y="0"/>
                </a:moveTo>
                <a:lnTo>
                  <a:pt x="498647" y="0"/>
                </a:lnTo>
                <a:lnTo>
                  <a:pt x="498647" y="717478"/>
                </a:lnTo>
                <a:lnTo>
                  <a:pt x="0" y="7174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028700" y="6792007"/>
            <a:ext cx="498647" cy="717478"/>
          </a:xfrm>
          <a:custGeom>
            <a:avLst/>
            <a:gdLst/>
            <a:ahLst/>
            <a:cxnLst/>
            <a:rect l="l" t="t" r="r" b="b"/>
            <a:pathLst>
              <a:path w="498647" h="717478">
                <a:moveTo>
                  <a:pt x="0" y="0"/>
                </a:moveTo>
                <a:lnTo>
                  <a:pt x="498647" y="0"/>
                </a:lnTo>
                <a:lnTo>
                  <a:pt x="498647" y="717478"/>
                </a:lnTo>
                <a:lnTo>
                  <a:pt x="0" y="7174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BBCBCD"/>
            </a:solidFill>
          </p:spPr>
        </p:sp>
        <p:sp>
          <p:nvSpPr>
            <p:cNvPr id="4" name="TextBox 4"/>
            <p:cNvSpPr txBox="1"/>
            <p:nvPr/>
          </p:nvSpPr>
          <p:spPr>
            <a:xfrm>
              <a:off x="0" y="-57150"/>
              <a:ext cx="4274726" cy="222461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602984" y="4648200"/>
            <a:ext cx="9082032" cy="1066800"/>
          </a:xfrm>
          <a:prstGeom prst="rect">
            <a:avLst/>
          </a:prstGeom>
        </p:spPr>
        <p:txBody>
          <a:bodyPr lIns="0" tIns="0" rIns="0" bIns="0" rtlCol="0" anchor="t">
            <a:spAutoFit/>
          </a:bodyPr>
          <a:lstStyle/>
          <a:p>
            <a:pPr algn="r">
              <a:lnSpc>
                <a:spcPts val="8250"/>
              </a:lnSpc>
            </a:pPr>
            <a:r>
              <a:rPr lang="en-US" sz="7500">
                <a:solidFill>
                  <a:srgbClr val="3A3636"/>
                </a:solidFill>
                <a:latin typeface="DM Sans Bold"/>
              </a:rPr>
              <a:t>PRESENT STATUS</a:t>
            </a:r>
          </a:p>
        </p:txBody>
      </p:sp>
      <p:sp>
        <p:nvSpPr>
          <p:cNvPr id="6" name="Freeform 6"/>
          <p:cNvSpPr/>
          <p:nvPr/>
        </p:nvSpPr>
        <p:spPr>
          <a:xfrm>
            <a:off x="14185022"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7153817"/>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295</Words>
  <Application>Microsoft Office PowerPoint</Application>
  <PresentationFormat>Custom</PresentationFormat>
  <Paragraphs>65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DM Sans Italics</vt:lpstr>
      <vt:lpstr>Calibri</vt:lpstr>
      <vt:lpstr>Arial</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BLOODBANK MANAGEMENT AND SUPPLYCHAIN TRANSPARENCY USING BLOCKCHAINck</dc:title>
  <cp:lastModifiedBy>Sri Ram Charan Marri</cp:lastModifiedBy>
  <cp:revision>10</cp:revision>
  <dcterms:created xsi:type="dcterms:W3CDTF">2006-08-16T00:00:00Z</dcterms:created>
  <dcterms:modified xsi:type="dcterms:W3CDTF">2023-11-16T08:56:35Z</dcterms:modified>
  <dc:identifier>DAFzH8Tu-y0</dc:identifier>
</cp:coreProperties>
</file>